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7" r:id="rId3"/>
    <p:sldId id="266" r:id="rId4"/>
    <p:sldId id="269" r:id="rId5"/>
    <p:sldId id="262" r:id="rId6"/>
    <p:sldId id="268" r:id="rId7"/>
    <p:sldId id="260" r:id="rId8"/>
    <p:sldId id="272" r:id="rId9"/>
    <p:sldId id="273" r:id="rId10"/>
    <p:sldId id="263" r:id="rId11"/>
    <p:sldId id="270" r:id="rId12"/>
  </p:sldIdLst>
  <p:sldSz cx="12801600" cy="9601200" type="A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나눔스퀘어_ac 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EF5CF"/>
    <a:srgbClr val="546E55"/>
    <a:srgbClr val="75856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61" autoAdjust="0"/>
    <p:restoredTop sz="94660"/>
  </p:normalViewPr>
  <p:slideViewPr>
    <p:cSldViewPr snapToGrid="0">
      <p:cViewPr varScale="1">
        <p:scale>
          <a:sx n="48" d="100"/>
          <a:sy n="48" d="100"/>
        </p:scale>
        <p:origin x="4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6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42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1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4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5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0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94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7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29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5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5CF84-D42F-4453-B591-0992C3AB2D5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2C58-628F-4FF5-984B-60DDE2D50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6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8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B73C88E-1532-4ABD-88C8-046E288EA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3183" y="8180614"/>
            <a:ext cx="9144000" cy="613702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en-US" altLang="ko-KR" sz="6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21.06.04</a:t>
            </a:r>
          </a:p>
          <a:p>
            <a:pPr algn="r"/>
            <a:r>
              <a:rPr lang="ko-KR" altLang="en-US" sz="6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아이스큐브랩</a:t>
            </a:r>
            <a:endParaRPr lang="en-US" altLang="ko-KR" sz="6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6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언리얼</a:t>
            </a:r>
            <a:r>
              <a:rPr lang="ko-KR" altLang="en-US" sz="6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엔진 레벨 디자이너 하유정</a:t>
            </a:r>
            <a:endParaRPr lang="en-US" altLang="ko-KR" sz="6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en-US" altLang="ko-KR" sz="6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Ver 0.2</a:t>
            </a:r>
            <a:endParaRPr lang="ko-KR" altLang="en-US" sz="6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endParaRPr lang="en-US" altLang="ko-KR" sz="6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E42D-1EFD-48EF-86B8-608651067617}"/>
              </a:ext>
            </a:extLst>
          </p:cNvPr>
          <p:cNvSpPr txBox="1"/>
          <p:nvPr/>
        </p:nvSpPr>
        <p:spPr>
          <a:xfrm>
            <a:off x="177800" y="339888"/>
            <a:ext cx="4114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애니메이션 디자인 기획서</a:t>
            </a:r>
            <a:endParaRPr lang="en-US" altLang="ko-KR" sz="28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병원 디자인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4B387D-B3FA-4E02-B6B6-D881F53CB77A}"/>
              </a:ext>
            </a:extLst>
          </p:cNvPr>
          <p:cNvSpPr/>
          <p:nvPr/>
        </p:nvSpPr>
        <p:spPr>
          <a:xfrm>
            <a:off x="304800" y="1169055"/>
            <a:ext cx="711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01172-76B5-4BEF-98E3-4A2A3131A39B}"/>
              </a:ext>
            </a:extLst>
          </p:cNvPr>
          <p:cNvSpPr/>
          <p:nvPr/>
        </p:nvSpPr>
        <p:spPr>
          <a:xfrm>
            <a:off x="9014735" y="262944"/>
            <a:ext cx="360906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SEQUENCER</a:t>
            </a:r>
          </a:p>
          <a:p>
            <a:pPr algn="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 descr="텍스트, 실외, 하늘, 길이(가) 표시된 사진&#10;&#10;자동 생성된 설명">
            <a:extLst>
              <a:ext uri="{FF2B5EF4-FFF2-40B4-BE49-F238E27FC236}">
                <a16:creationId xmlns:a16="http://schemas.microsoft.com/office/drawing/2014/main" id="{E1DD7F99-18E8-41EA-90BB-E688B5979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8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0414882-4CB0-4447-97BC-A82C394544A7}"/>
              </a:ext>
            </a:extLst>
          </p:cNvPr>
          <p:cNvSpPr txBox="1"/>
          <p:nvPr/>
        </p:nvSpPr>
        <p:spPr>
          <a:xfrm>
            <a:off x="215900" y="319114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OBJECT</a:t>
            </a:r>
          </a:p>
          <a:p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5B3334-0A50-43C5-A2FB-61155812ACF8}"/>
              </a:ext>
            </a:extLst>
          </p:cNvPr>
          <p:cNvSpPr/>
          <p:nvPr/>
        </p:nvSpPr>
        <p:spPr>
          <a:xfrm>
            <a:off x="317500" y="1193800"/>
            <a:ext cx="7112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75442C-08CC-4B65-ABBD-576E6FD368BA}"/>
              </a:ext>
            </a:extLst>
          </p:cNvPr>
          <p:cNvGrpSpPr/>
          <p:nvPr/>
        </p:nvGrpSpPr>
        <p:grpSpPr>
          <a:xfrm>
            <a:off x="16657320" y="2038026"/>
            <a:ext cx="8305050" cy="5761891"/>
            <a:chOff x="914489" y="1527140"/>
            <a:chExt cx="11493004" cy="77549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F821313-354C-4897-AB42-CDA0FCA3E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028" y="1527140"/>
              <a:ext cx="3829513" cy="259130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8B3F6A4-968B-4329-A6CF-6D1083D5D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7541" y="1527141"/>
              <a:ext cx="3812641" cy="259130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4312235-F279-4A32-B66E-6EC457D12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2540" y="1527141"/>
              <a:ext cx="3844953" cy="259130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9AA129-93CF-4B9D-8CA4-E6022920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5633" y="4118445"/>
              <a:ext cx="3807604" cy="25545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EC46F8C-D346-47F9-A42C-E0393583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3238" y="4118445"/>
              <a:ext cx="3874255" cy="25545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E53234E-F632-4977-92FE-928209861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669" y="4118445"/>
              <a:ext cx="3830691" cy="25545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3BFC0E3-1108-4BEA-9AAB-EC9CD60DE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4489" y="6672994"/>
              <a:ext cx="3807603" cy="260909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C5F3D1-C15F-45AF-9A80-800A5B633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22092" y="6658478"/>
              <a:ext cx="3795375" cy="26090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97C190B-B774-4AC1-8EAE-79889BFF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17467" y="6672993"/>
              <a:ext cx="3890026" cy="260479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CB91514-0CD7-44CE-A77E-73B65A5B9E6B}"/>
              </a:ext>
            </a:extLst>
          </p:cNvPr>
          <p:cNvGrpSpPr/>
          <p:nvPr/>
        </p:nvGrpSpPr>
        <p:grpSpPr>
          <a:xfrm>
            <a:off x="24958394" y="2045536"/>
            <a:ext cx="4500526" cy="5751107"/>
            <a:chOff x="8675904" y="1621466"/>
            <a:chExt cx="3781017" cy="470448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AFD6FB4-8B82-4496-92E0-545208958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75904" y="1621466"/>
              <a:ext cx="1875666" cy="235224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CE4E249-254E-43F7-9012-E9FFDEE08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51570" y="1621467"/>
              <a:ext cx="1905351" cy="235224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F3C159D-DC7C-43F8-A80C-099C4379C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75904" y="3973709"/>
              <a:ext cx="1888661" cy="235224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C31EA2B-181E-4400-81D9-18B8E460E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51569" y="3973708"/>
              <a:ext cx="1905350" cy="2352242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5456FE46-1894-4082-8146-A0BE8EA902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100213" y="7788323"/>
            <a:ext cx="4334973" cy="240709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05C9D39-F738-4F7E-8538-D5CF6CCA1E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35186" y="7788323"/>
            <a:ext cx="2023732" cy="240461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0166540-AB24-4763-A2F9-C3EC5314C7FF}"/>
              </a:ext>
            </a:extLst>
          </p:cNvPr>
          <p:cNvSpPr txBox="1"/>
          <p:nvPr/>
        </p:nvSpPr>
        <p:spPr>
          <a:xfrm>
            <a:off x="215900" y="777900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  <a:cs typeface="Arial" panose="020B0604020202020204" pitchFamily="34" charset="0"/>
              </a:rPr>
              <a:t>BRIDGE &amp; MARKET PLACE ASSET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6132AC8-22ED-4CFF-B720-B314E3E2D01E}"/>
              </a:ext>
            </a:extLst>
          </p:cNvPr>
          <p:cNvGrpSpPr/>
          <p:nvPr/>
        </p:nvGrpSpPr>
        <p:grpSpPr>
          <a:xfrm>
            <a:off x="-11964" y="1458411"/>
            <a:ext cx="12831022" cy="8165472"/>
            <a:chOff x="5494" y="1457945"/>
            <a:chExt cx="12796106" cy="814325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1616E6-6DB8-46BA-B3B5-BFCBEA04738E}"/>
                </a:ext>
              </a:extLst>
            </p:cNvPr>
            <p:cNvGrpSpPr/>
            <p:nvPr/>
          </p:nvGrpSpPr>
          <p:grpSpPr>
            <a:xfrm>
              <a:off x="5494" y="1457945"/>
              <a:ext cx="12796106" cy="6732462"/>
              <a:chOff x="0" y="1527489"/>
              <a:chExt cx="11999837" cy="6313518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91608760-FEFE-4531-810D-4446F74A63DA}"/>
                  </a:ext>
                </a:extLst>
              </p:cNvPr>
              <p:cNvGrpSpPr/>
              <p:nvPr/>
            </p:nvGrpSpPr>
            <p:grpSpPr>
              <a:xfrm>
                <a:off x="0" y="1527489"/>
                <a:ext cx="8808334" cy="6313518"/>
                <a:chOff x="0" y="2621071"/>
                <a:chExt cx="9738360" cy="698012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C968A96A-652B-49A5-9F30-7B65B22522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3897" y="7233670"/>
                  <a:ext cx="3224738" cy="2367530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12187288-1721-47C4-8ADC-1FCA901A6B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94" y="4920566"/>
                  <a:ext cx="3224738" cy="2340317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C461A0F6-F203-469D-997A-B2A33EA04A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2681" y="4940977"/>
                  <a:ext cx="3237262" cy="2326710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D9B01FF6-D9AF-45CF-882D-ADD276091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12681" y="2621071"/>
                  <a:ext cx="3239549" cy="2326710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64D779DF-CC3F-4A49-86A6-F105793F5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/>
                <a:srcRect r="14203"/>
                <a:stretch/>
              </p:blipFill>
              <p:spPr>
                <a:xfrm>
                  <a:off x="8169" y="2627874"/>
                  <a:ext cx="3204512" cy="2306300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F0C004C1-25BC-4FA4-8D22-0655E1A0E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0" y="7247276"/>
                  <a:ext cx="3211768" cy="2353924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D3F96506-FC7D-498E-B983-3E9109787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45589" y="2624472"/>
                  <a:ext cx="3292771" cy="2323309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A4B6D62F-B5FB-4315-8869-4BB5574F2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19001" y="4934174"/>
                  <a:ext cx="3292772" cy="2353923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D4C7A7B5-4A32-44F7-9641-C09235F5A1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19000" y="7271090"/>
                  <a:ext cx="3292770" cy="23267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3986F182-CFEB-46B3-889F-726DBA8EB48E}"/>
                  </a:ext>
                </a:extLst>
              </p:cNvPr>
              <p:cNvGrpSpPr/>
              <p:nvPr/>
            </p:nvGrpSpPr>
            <p:grpSpPr>
              <a:xfrm>
                <a:off x="8747898" y="1527489"/>
                <a:ext cx="3251939" cy="6310441"/>
                <a:chOff x="8747898" y="1626750"/>
                <a:chExt cx="3039729" cy="6211180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1487CB4A-3EA8-4DB8-845B-41FE099C1E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52264" y="1626750"/>
                  <a:ext cx="3028421" cy="2098405"/>
                </a:xfrm>
                <a:prstGeom prst="rect">
                  <a:avLst/>
                </a:prstGeom>
              </p:spPr>
            </p:pic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2AC14BD7-E740-48DA-9681-D899BFB71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47898" y="3697269"/>
                  <a:ext cx="3034273" cy="2101430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9CA504A2-854F-4136-814D-609DAA10E1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57367" y="5798699"/>
                  <a:ext cx="3030260" cy="20392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3DDB15E-7910-42F3-9CC8-3BC2B37F545E}"/>
                </a:ext>
              </a:extLst>
            </p:cNvPr>
            <p:cNvGrpSpPr/>
            <p:nvPr/>
          </p:nvGrpSpPr>
          <p:grpSpPr>
            <a:xfrm>
              <a:off x="11661" y="8182785"/>
              <a:ext cx="12782020" cy="1418413"/>
              <a:chOff x="11661" y="8182785"/>
              <a:chExt cx="12358932" cy="1418413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F662361E-F963-449E-8B76-729D9B46156D}"/>
                  </a:ext>
                </a:extLst>
              </p:cNvPr>
              <p:cNvGrpSpPr/>
              <p:nvPr/>
            </p:nvGrpSpPr>
            <p:grpSpPr>
              <a:xfrm>
                <a:off x="11661" y="8182785"/>
                <a:ext cx="9886719" cy="1414401"/>
                <a:chOff x="0" y="7831635"/>
                <a:chExt cx="12369340" cy="1769566"/>
              </a:xfrm>
            </p:grpSpPr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96D57C64-DACA-4246-8C8A-DFF42E88D9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0" y="7841007"/>
                  <a:ext cx="4672061" cy="1745607"/>
                </a:xfrm>
                <a:prstGeom prst="rect">
                  <a:avLst/>
                </a:prstGeom>
              </p:spPr>
            </p:pic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2A532F35-0BB3-4038-9AAF-4B9A54B01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44911" y="7837930"/>
                  <a:ext cx="1564591" cy="1763269"/>
                </a:xfrm>
                <a:prstGeom prst="rect">
                  <a:avLst/>
                </a:prstGeom>
              </p:spPr>
            </p:pic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6AB56167-FD31-459F-B95A-4C72398CE3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85844" y="7831635"/>
                  <a:ext cx="1525704" cy="1769566"/>
                </a:xfrm>
                <a:prstGeom prst="rect">
                  <a:avLst/>
                </a:prstGeom>
              </p:spPr>
            </p:pic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EA7CFE6F-01C4-44F7-86EB-11D4D4033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11548" y="7831635"/>
                  <a:ext cx="1563220" cy="1769565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D94F2C00-FDBA-4EAE-BFA6-F3D0F45927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65916" y="7831635"/>
                  <a:ext cx="1563220" cy="1769564"/>
                </a:xfrm>
                <a:prstGeom prst="rect">
                  <a:avLst/>
                </a:prstGeom>
              </p:spPr>
            </p:pic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BF1FF02E-67F4-4239-9C2D-11D43E6705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18913" y="7831635"/>
                  <a:ext cx="1550427" cy="1769566"/>
                </a:xfrm>
                <a:prstGeom prst="rect">
                  <a:avLst/>
                </a:prstGeom>
              </p:spPr>
            </p:pic>
          </p:grp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90948F07-B866-4542-B8E6-ED24B4B963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/>
              <a:srcRect b="6655"/>
              <a:stretch/>
            </p:blipFill>
            <p:spPr>
              <a:xfrm>
                <a:off x="9897728" y="8182786"/>
                <a:ext cx="1238081" cy="1418412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FBF0B2D7-F4EB-4957-A5A3-AB16ACA84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132512" y="8186799"/>
                <a:ext cx="1238081" cy="14143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9134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B73C88E-1532-4ABD-88C8-046E288EA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3183" y="8180614"/>
            <a:ext cx="9144000" cy="613702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en-US" altLang="ko-KR" sz="6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21.06.04</a:t>
            </a:r>
          </a:p>
          <a:p>
            <a:pPr algn="r"/>
            <a:r>
              <a:rPr lang="ko-KR" altLang="en-US" sz="6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아이스큐브랩</a:t>
            </a:r>
            <a:endParaRPr lang="en-US" altLang="ko-KR" sz="6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6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언리얼</a:t>
            </a:r>
            <a:r>
              <a:rPr lang="ko-KR" altLang="en-US" sz="6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엔진 레벨 디자이너 하유정</a:t>
            </a:r>
            <a:endParaRPr lang="en-US" altLang="ko-KR" sz="6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en-US" altLang="ko-KR" sz="6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Ver 0.2</a:t>
            </a:r>
            <a:endParaRPr lang="ko-KR" altLang="en-US" sz="6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endParaRPr lang="en-US" altLang="ko-KR" sz="6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E42D-1EFD-48EF-86B8-608651067617}"/>
              </a:ext>
            </a:extLst>
          </p:cNvPr>
          <p:cNvSpPr txBox="1"/>
          <p:nvPr/>
        </p:nvSpPr>
        <p:spPr>
          <a:xfrm>
            <a:off x="177800" y="339888"/>
            <a:ext cx="4114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애니메이션 디자인 기획서</a:t>
            </a:r>
            <a:endParaRPr lang="en-US" altLang="ko-KR" sz="28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병원 디자인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4B387D-B3FA-4E02-B6B6-D881F53CB77A}"/>
              </a:ext>
            </a:extLst>
          </p:cNvPr>
          <p:cNvSpPr/>
          <p:nvPr/>
        </p:nvSpPr>
        <p:spPr>
          <a:xfrm>
            <a:off x="304800" y="1169055"/>
            <a:ext cx="711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01172-76B5-4BEF-98E3-4A2A3131A39B}"/>
              </a:ext>
            </a:extLst>
          </p:cNvPr>
          <p:cNvSpPr/>
          <p:nvPr/>
        </p:nvSpPr>
        <p:spPr>
          <a:xfrm>
            <a:off x="10727063" y="262944"/>
            <a:ext cx="18967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</a:t>
            </a:r>
          </a:p>
          <a:p>
            <a:pPr algn="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</a:p>
        </p:txBody>
      </p:sp>
      <p:pic>
        <p:nvPicPr>
          <p:cNvPr id="5" name="그림 4" descr="텍스트, 실외, 하늘, 길이(가) 표시된 사진&#10;&#10;자동 생성된 설명">
            <a:extLst>
              <a:ext uri="{FF2B5EF4-FFF2-40B4-BE49-F238E27FC236}">
                <a16:creationId xmlns:a16="http://schemas.microsoft.com/office/drawing/2014/main" id="{E1DD7F99-18E8-41EA-90BB-E688B5979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2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외, 하늘, 길이(가) 표시된 사진&#10;&#10;자동 생성된 설명">
            <a:extLst>
              <a:ext uri="{FF2B5EF4-FFF2-40B4-BE49-F238E27FC236}">
                <a16:creationId xmlns:a16="http://schemas.microsoft.com/office/drawing/2014/main" id="{81080D0E-B8AB-45C5-AECD-8776B9C9A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960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D9517-0894-4DAF-9D2E-D0993520CE8C}"/>
              </a:ext>
            </a:extLst>
          </p:cNvPr>
          <p:cNvSpPr txBox="1"/>
          <p:nvPr/>
        </p:nvSpPr>
        <p:spPr>
          <a:xfrm>
            <a:off x="849284" y="7168850"/>
            <a:ext cx="117094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b="1" dirty="0"/>
              <a:t>작품 개요</a:t>
            </a:r>
            <a:endParaRPr lang="en-US" altLang="ko-KR" b="1" dirty="0"/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b="1" dirty="0"/>
              <a:t>기획 정보</a:t>
            </a:r>
            <a:r>
              <a:rPr lang="en-US" altLang="ko-KR" b="1" dirty="0"/>
              <a:t> </a:t>
            </a:r>
            <a:r>
              <a:rPr lang="ko-KR" altLang="en-US" b="1" dirty="0"/>
              <a:t>및 목적</a:t>
            </a:r>
            <a:endParaRPr lang="en-US" altLang="ko-KR" b="1" dirty="0"/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b="1" dirty="0" err="1"/>
              <a:t>조닝</a:t>
            </a:r>
            <a:r>
              <a:rPr lang="ko-KR" altLang="en-US" b="1" dirty="0"/>
              <a:t> 계획 및 동선</a:t>
            </a:r>
            <a:endParaRPr lang="en-US" altLang="ko-KR" b="1" dirty="0"/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b="1" dirty="0"/>
              <a:t>레퍼런스 이미지</a:t>
            </a:r>
            <a:endParaRPr lang="en-US" altLang="ko-KR" b="1" dirty="0"/>
          </a:p>
          <a:p>
            <a:pPr marL="342900" indent="-342900" algn="r">
              <a:lnSpc>
                <a:spcPct val="150000"/>
              </a:lnSpc>
              <a:buAutoNum type="arabicPeriod"/>
            </a:pPr>
            <a:r>
              <a:rPr lang="ko-KR" altLang="en-US" b="1" dirty="0"/>
              <a:t>오브젝트 </a:t>
            </a:r>
            <a:r>
              <a:rPr lang="ko-KR" altLang="en-US" b="1" dirty="0" err="1"/>
              <a:t>에셋</a:t>
            </a:r>
            <a:endParaRPr lang="en-US" altLang="ko-KR" b="1" dirty="0"/>
          </a:p>
          <a:p>
            <a:pPr algn="r"/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B78E03-8A6B-42C1-A7F5-6A94E0506724}"/>
              </a:ext>
            </a:extLst>
          </p:cNvPr>
          <p:cNvSpPr/>
          <p:nvPr/>
        </p:nvSpPr>
        <p:spPr>
          <a:xfrm>
            <a:off x="0" y="0"/>
            <a:ext cx="6400800" cy="9601200"/>
          </a:xfrm>
          <a:prstGeom prst="rect">
            <a:avLst/>
          </a:prstGeom>
          <a:solidFill>
            <a:schemeClr val="bg1">
              <a:lumMod val="6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FDF89-C0E7-451D-8EE9-21CA1F8D80E3}"/>
              </a:ext>
            </a:extLst>
          </p:cNvPr>
          <p:cNvSpPr txBox="1"/>
          <p:nvPr/>
        </p:nvSpPr>
        <p:spPr>
          <a:xfrm>
            <a:off x="177800" y="339888"/>
            <a:ext cx="4114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목차</a:t>
            </a:r>
            <a:endParaRPr lang="en-US" altLang="ko-KR" sz="28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KYOTO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거리  레벨 디자인 및 영상 제작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730D9-D498-410A-BC01-98A7E0F70C8E}"/>
              </a:ext>
            </a:extLst>
          </p:cNvPr>
          <p:cNvSpPr/>
          <p:nvPr/>
        </p:nvSpPr>
        <p:spPr>
          <a:xfrm>
            <a:off x="304800" y="1169055"/>
            <a:ext cx="711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3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48089F4-CB1D-420C-8F56-5FD5DA4CFB79}"/>
              </a:ext>
            </a:extLst>
          </p:cNvPr>
          <p:cNvSpPr txBox="1"/>
          <p:nvPr/>
        </p:nvSpPr>
        <p:spPr>
          <a:xfrm>
            <a:off x="304799" y="1330606"/>
            <a:ext cx="12002719" cy="3006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작품 제목 </a:t>
            </a:r>
            <a:r>
              <a:rPr lang="en-US" altLang="ko-KR" sz="1600" b="1" dirty="0"/>
              <a:t>: </a:t>
            </a:r>
            <a:r>
              <a:rPr lang="en-US" altLang="ko-KR" sz="1600" dirty="0"/>
              <a:t>Realistic Kyoto street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제작 기간 </a:t>
            </a:r>
            <a:r>
              <a:rPr lang="en-US" altLang="ko-KR" sz="1600" dirty="0"/>
              <a:t>:  5</a:t>
            </a:r>
            <a:r>
              <a:rPr lang="ko-KR" altLang="en-US" sz="1600" dirty="0"/>
              <a:t>월 </a:t>
            </a:r>
            <a:r>
              <a:rPr lang="en-US" altLang="ko-KR" sz="1600" dirty="0"/>
              <a:t>31</a:t>
            </a:r>
            <a:r>
              <a:rPr lang="ko-KR" altLang="en-US" sz="1600" dirty="0"/>
              <a:t>일 </a:t>
            </a:r>
            <a:r>
              <a:rPr lang="en-US" altLang="ko-KR" sz="1600" dirty="0"/>
              <a:t>~ 7</a:t>
            </a:r>
            <a:r>
              <a:rPr lang="ko-KR" altLang="en-US" sz="1600" dirty="0"/>
              <a:t>월 </a:t>
            </a:r>
            <a:r>
              <a:rPr lang="en-US" altLang="ko-KR" sz="1600" dirty="0"/>
              <a:t>2</a:t>
            </a:r>
            <a:r>
              <a:rPr lang="ko-KR" altLang="en-US" sz="1600" dirty="0"/>
              <a:t>일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세부 일정 </a:t>
            </a:r>
            <a:r>
              <a:rPr lang="en-US" altLang="ko-KR" sz="1600" dirty="0"/>
              <a:t>:  </a:t>
            </a:r>
            <a:r>
              <a:rPr lang="ko-KR" altLang="en-US" sz="1600" dirty="0"/>
              <a:t>기획</a:t>
            </a:r>
            <a:r>
              <a:rPr lang="en-US" altLang="ko-KR" sz="1600" dirty="0"/>
              <a:t>(5</a:t>
            </a:r>
            <a:r>
              <a:rPr lang="ko-KR" altLang="en-US" sz="1600" dirty="0"/>
              <a:t>월</a:t>
            </a:r>
            <a:r>
              <a:rPr lang="en-US" altLang="ko-KR" sz="1600" dirty="0"/>
              <a:t>31</a:t>
            </a:r>
            <a:r>
              <a:rPr lang="ko-KR" altLang="en-US" sz="1600" dirty="0"/>
              <a:t>일 </a:t>
            </a:r>
            <a:r>
              <a:rPr lang="en-US" altLang="ko-KR" sz="1600" dirty="0"/>
              <a:t>~6</a:t>
            </a:r>
            <a:r>
              <a:rPr lang="ko-KR" altLang="en-US" sz="1600" dirty="0"/>
              <a:t>월</a:t>
            </a:r>
            <a:r>
              <a:rPr lang="en-US" altLang="ko-KR" sz="1600" dirty="0"/>
              <a:t>4</a:t>
            </a:r>
            <a:r>
              <a:rPr lang="ko-KR" altLang="en-US" sz="1600" dirty="0"/>
              <a:t>일</a:t>
            </a:r>
            <a:r>
              <a:rPr lang="en-US" altLang="ko-KR" sz="1600" dirty="0"/>
              <a:t>) , </a:t>
            </a:r>
            <a:r>
              <a:rPr lang="ko-KR" altLang="en-US" sz="1600" dirty="0"/>
              <a:t>제작</a:t>
            </a:r>
            <a:r>
              <a:rPr lang="en-US" altLang="ko-KR" sz="1600" dirty="0"/>
              <a:t>(6</a:t>
            </a:r>
            <a:r>
              <a:rPr lang="ko-KR" altLang="en-US" sz="1600" dirty="0"/>
              <a:t>월</a:t>
            </a:r>
            <a:r>
              <a:rPr lang="en-US" altLang="ko-KR" sz="1600" dirty="0"/>
              <a:t>4</a:t>
            </a:r>
            <a:r>
              <a:rPr lang="ko-KR" altLang="en-US" sz="1600" dirty="0"/>
              <a:t>일</a:t>
            </a:r>
            <a:r>
              <a:rPr lang="en-US" altLang="ko-KR" sz="1600" dirty="0"/>
              <a:t>~7</a:t>
            </a:r>
            <a:r>
              <a:rPr lang="ko-KR" altLang="en-US" sz="1600" dirty="0"/>
              <a:t>월</a:t>
            </a:r>
            <a:r>
              <a:rPr lang="en-US" altLang="ko-KR" sz="1600" dirty="0"/>
              <a:t>2</a:t>
            </a:r>
            <a:r>
              <a:rPr lang="ko-KR" altLang="en-US" sz="1600" dirty="0"/>
              <a:t>일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제작 인원</a:t>
            </a:r>
            <a:r>
              <a:rPr lang="ko-KR" altLang="en-US" sz="1600" dirty="0"/>
              <a:t> </a:t>
            </a:r>
            <a:r>
              <a:rPr lang="en-US" altLang="ko-KR" sz="1600" dirty="0"/>
              <a:t>:  1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제작 방식</a:t>
            </a:r>
            <a:r>
              <a:rPr lang="en-US" altLang="ko-KR" sz="1600" dirty="0"/>
              <a:t>: 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산넨자카</a:t>
            </a:r>
            <a:r>
              <a:rPr lang="en-US" altLang="ko-KR" sz="1600" dirty="0"/>
              <a:t>-</a:t>
            </a:r>
            <a:r>
              <a:rPr lang="ko-KR" altLang="en-US" sz="1600" dirty="0" err="1"/>
              <a:t>니넨자카의</a:t>
            </a:r>
            <a:r>
              <a:rPr lang="ko-KR" altLang="en-US" sz="1600" dirty="0"/>
              <a:t> 거리를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엔진으로 레벨 디자인하고 </a:t>
            </a:r>
            <a:r>
              <a:rPr lang="ko-KR" altLang="en-US" sz="1600" dirty="0" err="1"/>
              <a:t>시퀀서를</a:t>
            </a:r>
            <a:r>
              <a:rPr lang="ko-KR" altLang="en-US" sz="1600" dirty="0"/>
              <a:t> 활용하여 </a:t>
            </a:r>
            <a:r>
              <a:rPr lang="ko-KR" altLang="en-US" sz="1600" dirty="0" err="1"/>
              <a:t>씬을</a:t>
            </a:r>
            <a:r>
              <a:rPr lang="ko-KR" altLang="en-US" sz="1600" dirty="0"/>
              <a:t> 제작하여 영상을 연출해낼 계획이다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제작 목표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 </a:t>
            </a:r>
            <a:r>
              <a:rPr lang="ko-KR" altLang="en-US" sz="1600" dirty="0"/>
              <a:t>교토 기온거리 중 일부를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엔진을 활용하여 사실적인 </a:t>
            </a:r>
            <a:r>
              <a:rPr lang="ko-KR" altLang="en-US" sz="1600" dirty="0" err="1"/>
              <a:t>씬을</a:t>
            </a:r>
            <a:r>
              <a:rPr lang="ko-KR" altLang="en-US" sz="1600" dirty="0"/>
              <a:t> 구현하고 툴을 다루는 능력 향상을 목적으로 진행할 예정이다</a:t>
            </a:r>
            <a:r>
              <a:rPr lang="en-US" altLang="ko-KR" sz="16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09660F-C39F-4F31-A0BC-F1E9F9D97AD6}"/>
              </a:ext>
            </a:extLst>
          </p:cNvPr>
          <p:cNvSpPr/>
          <p:nvPr/>
        </p:nvSpPr>
        <p:spPr>
          <a:xfrm>
            <a:off x="304800" y="1169055"/>
            <a:ext cx="7112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081E33-F291-49A1-82F6-24D954DE2A97}"/>
              </a:ext>
            </a:extLst>
          </p:cNvPr>
          <p:cNvGrpSpPr/>
          <p:nvPr/>
        </p:nvGrpSpPr>
        <p:grpSpPr>
          <a:xfrm>
            <a:off x="12278596" y="4267200"/>
            <a:ext cx="436407" cy="4200158"/>
            <a:chOff x="12172688" y="4166555"/>
            <a:chExt cx="436407" cy="42001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C53E43-6E2F-4623-BEF6-A4E48820F223}"/>
                </a:ext>
              </a:extLst>
            </p:cNvPr>
            <p:cNvSpPr txBox="1"/>
            <p:nvPr/>
          </p:nvSpPr>
          <p:spPr>
            <a:xfrm>
              <a:off x="12201611" y="7997381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1F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C922B7-9404-4359-ADE7-77DF47E2EDB0}"/>
                </a:ext>
              </a:extLst>
            </p:cNvPr>
            <p:cNvSpPr txBox="1"/>
            <p:nvPr/>
          </p:nvSpPr>
          <p:spPr>
            <a:xfrm>
              <a:off x="12172688" y="6081968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2F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CE9B53-D658-4DB5-B892-9268A1567356}"/>
                </a:ext>
              </a:extLst>
            </p:cNvPr>
            <p:cNvSpPr txBox="1"/>
            <p:nvPr/>
          </p:nvSpPr>
          <p:spPr>
            <a:xfrm>
              <a:off x="12201611" y="4166555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3F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 descr="텍스트, 건물, 실외, 여러개이(가) 표시된 사진&#10;&#10;자동 생성된 설명">
            <a:extLst>
              <a:ext uri="{FF2B5EF4-FFF2-40B4-BE49-F238E27FC236}">
                <a16:creationId xmlns:a16="http://schemas.microsoft.com/office/drawing/2014/main" id="{667F6754-04A2-4953-B6E3-1ADB0CEA2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8" b="6924"/>
          <a:stretch/>
        </p:blipFill>
        <p:spPr>
          <a:xfrm>
            <a:off x="0" y="4337391"/>
            <a:ext cx="12801600" cy="5509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F7EF83-0112-4172-B6C1-B7752E6D1F81}"/>
              </a:ext>
            </a:extLst>
          </p:cNvPr>
          <p:cNvSpPr txBox="1"/>
          <p:nvPr/>
        </p:nvSpPr>
        <p:spPr>
          <a:xfrm>
            <a:off x="190500" y="319114"/>
            <a:ext cx="4114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KYOTO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거리 영상 제작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latin typeface="+mj-ea"/>
                <a:ea typeface="+mj-ea"/>
                <a:cs typeface="Arial" panose="020B0604020202020204" pitchFamily="34" charset="0"/>
              </a:rPr>
              <a:t>작품 개요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170" name="Picture 2" descr="교토 산넨자카 니넨자카 정보 및 후기 | 트립닷컴">
            <a:extLst>
              <a:ext uri="{FF2B5EF4-FFF2-40B4-BE49-F238E27FC236}">
                <a16:creationId xmlns:a16="http://schemas.microsoft.com/office/drawing/2014/main" id="{2027CC88-9297-4F26-B686-5F1868C3C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t="38022" b="1255"/>
          <a:stretch/>
        </p:blipFill>
        <p:spPr bwMode="auto">
          <a:xfrm>
            <a:off x="-1" y="4337391"/>
            <a:ext cx="12801601" cy="55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2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48089F4-CB1D-420C-8F56-5FD5DA4CFB79}"/>
              </a:ext>
            </a:extLst>
          </p:cNvPr>
          <p:cNvSpPr txBox="1"/>
          <p:nvPr/>
        </p:nvSpPr>
        <p:spPr>
          <a:xfrm>
            <a:off x="304799" y="1330606"/>
            <a:ext cx="11563351" cy="337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배경 및 장소</a:t>
            </a:r>
            <a:r>
              <a:rPr lang="ko-KR" altLang="en-US" sz="1600" dirty="0"/>
              <a:t> </a:t>
            </a:r>
            <a:r>
              <a:rPr lang="en-US" altLang="ko-KR" sz="1600" dirty="0"/>
              <a:t>:  </a:t>
            </a:r>
            <a:r>
              <a:rPr lang="ko-KR" altLang="en-US" sz="1600" dirty="0"/>
              <a:t>교토  기온 거리</a:t>
            </a:r>
            <a:r>
              <a:rPr lang="en-US" altLang="ko-KR" sz="1600" dirty="0">
                <a:latin typeface="-apple-system"/>
              </a:rPr>
              <a:t>(</a:t>
            </a:r>
            <a:r>
              <a:rPr lang="en-US" altLang="ko-KR" sz="1600" dirty="0" err="1">
                <a:latin typeface="-apple-system"/>
              </a:rPr>
              <a:t>Sannenzaka</a:t>
            </a:r>
            <a:r>
              <a:rPr lang="en-US" altLang="ko-KR" sz="1600" dirty="0">
                <a:latin typeface="-apple-system"/>
              </a:rPr>
              <a:t> </a:t>
            </a:r>
            <a:r>
              <a:rPr lang="en-US" altLang="ko-KR" sz="1600" dirty="0" err="1">
                <a:latin typeface="-apple-system"/>
              </a:rPr>
              <a:t>Ninenzaka</a:t>
            </a:r>
            <a:r>
              <a:rPr lang="ko-KR" altLang="en-US" sz="1600" dirty="0">
                <a:latin typeface="-apple-system"/>
              </a:rPr>
              <a:t>까지 가는 길목</a:t>
            </a:r>
            <a:r>
              <a:rPr lang="en-US" altLang="ko-KR" sz="1600" dirty="0">
                <a:latin typeface="-apple-system"/>
              </a:rPr>
              <a:t>)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시간</a:t>
            </a:r>
            <a:r>
              <a:rPr lang="ko-KR" altLang="en-US" sz="1600" dirty="0"/>
              <a:t> </a:t>
            </a:r>
            <a:r>
              <a:rPr lang="en-US" altLang="ko-KR" sz="1600" dirty="0"/>
              <a:t>:  </a:t>
            </a:r>
            <a:r>
              <a:rPr lang="ko-KR" altLang="en-US" sz="1600" dirty="0"/>
              <a:t>오후 </a:t>
            </a:r>
            <a:r>
              <a:rPr lang="en-US" altLang="ko-KR" sz="1600" dirty="0"/>
              <a:t>5~6</a:t>
            </a:r>
            <a:r>
              <a:rPr lang="ko-KR" altLang="en-US" sz="1600" dirty="0"/>
              <a:t>시경</a:t>
            </a:r>
            <a:r>
              <a:rPr lang="en-US" altLang="ko-KR" sz="1600" dirty="0"/>
              <a:t>, </a:t>
            </a:r>
            <a:r>
              <a:rPr lang="ko-KR" altLang="en-US" sz="1600" dirty="0"/>
              <a:t>해가 지는 시간을 구현할 예정이다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날씨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 </a:t>
            </a:r>
            <a:r>
              <a:rPr lang="ko-KR" altLang="en-US" sz="1600" dirty="0"/>
              <a:t>구름이 조금 있는 맑은 하늘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분위기</a:t>
            </a:r>
            <a:r>
              <a:rPr lang="ko-KR" altLang="en-US" sz="1600" dirty="0"/>
              <a:t> </a:t>
            </a:r>
            <a:r>
              <a:rPr lang="en-US" altLang="ko-KR" sz="1600" dirty="0"/>
              <a:t>:  </a:t>
            </a:r>
            <a:r>
              <a:rPr lang="ko-KR" altLang="en-US" sz="1600" dirty="0"/>
              <a:t>봄의 따뜻한 느낌과  여유를 느낄 수 환경을 제작하고 일본 과거의  거리 분위기를 연출할 예정이다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줄거리</a:t>
            </a:r>
            <a:r>
              <a:rPr lang="en-US" altLang="ko-KR" sz="1600" dirty="0"/>
              <a:t>: 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인칭 주인공 시점으로 주인공은 교토를 방문하여 일본 전통 가옥이 줄지어 세워져 있는 옛 느낌이 물씬 풍기는  교토의 기온 거리를 돌아다니며 관광하는 모습을 영상 속에 담는다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기획 목적 </a:t>
            </a:r>
            <a:r>
              <a:rPr lang="en-US" altLang="ko-KR" sz="1600" dirty="0"/>
              <a:t>: </a:t>
            </a:r>
            <a:r>
              <a:rPr lang="ko-KR" altLang="en-US" sz="1600" dirty="0"/>
              <a:t>코로나 시대인만큼 여행을 가지 못하는 상황에서 오사카에 유명한 교토의 한 거리를  실제 거리와 최대한 비슷하게 제작하여 여행을 염원하는 현대인들의 아쉬운 마음을 달래 줄 수 있는 영상 제작을 목적으로 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러닝 타임 </a:t>
            </a:r>
            <a:r>
              <a:rPr lang="en-US" altLang="ko-KR" sz="1600" dirty="0"/>
              <a:t>: 30</a:t>
            </a:r>
            <a:r>
              <a:rPr lang="ko-KR" altLang="en-US" sz="1600" dirty="0"/>
              <a:t>초 정도의 영상 제작한다</a:t>
            </a:r>
            <a:r>
              <a:rPr lang="en-US" altLang="ko-KR" sz="16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3E217D-FCE1-48D8-9851-B1AB3A746428}"/>
              </a:ext>
            </a:extLst>
          </p:cNvPr>
          <p:cNvSpPr txBox="1"/>
          <p:nvPr/>
        </p:nvSpPr>
        <p:spPr>
          <a:xfrm>
            <a:off x="190500" y="319114"/>
            <a:ext cx="4114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KYOTO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거리 영상 제작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latin typeface="+mj-ea"/>
                <a:ea typeface="+mj-ea"/>
                <a:cs typeface="Arial" panose="020B0604020202020204" pitchFamily="34" charset="0"/>
              </a:rPr>
              <a:t>기획 정보 및 목적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09660F-C39F-4F31-A0BC-F1E9F9D97AD6}"/>
              </a:ext>
            </a:extLst>
          </p:cNvPr>
          <p:cNvSpPr/>
          <p:nvPr/>
        </p:nvSpPr>
        <p:spPr>
          <a:xfrm>
            <a:off x="304800" y="1169055"/>
            <a:ext cx="7112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081E33-F291-49A1-82F6-24D954DE2A97}"/>
              </a:ext>
            </a:extLst>
          </p:cNvPr>
          <p:cNvGrpSpPr/>
          <p:nvPr/>
        </p:nvGrpSpPr>
        <p:grpSpPr>
          <a:xfrm>
            <a:off x="12278596" y="4267200"/>
            <a:ext cx="436407" cy="4200158"/>
            <a:chOff x="12172688" y="4166555"/>
            <a:chExt cx="436407" cy="42001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C53E43-6E2F-4623-BEF6-A4E48820F223}"/>
                </a:ext>
              </a:extLst>
            </p:cNvPr>
            <p:cNvSpPr txBox="1"/>
            <p:nvPr/>
          </p:nvSpPr>
          <p:spPr>
            <a:xfrm>
              <a:off x="12201611" y="7997381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1F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C922B7-9404-4359-ADE7-77DF47E2EDB0}"/>
                </a:ext>
              </a:extLst>
            </p:cNvPr>
            <p:cNvSpPr txBox="1"/>
            <p:nvPr/>
          </p:nvSpPr>
          <p:spPr>
            <a:xfrm>
              <a:off x="12172688" y="6081968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2F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CE9B53-D658-4DB5-B892-9268A1567356}"/>
                </a:ext>
              </a:extLst>
            </p:cNvPr>
            <p:cNvSpPr txBox="1"/>
            <p:nvPr/>
          </p:nvSpPr>
          <p:spPr>
            <a:xfrm>
              <a:off x="12201611" y="4166555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3F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2" descr="교토 산넨자카 니넨자카 정보 및 후기 | 트립닷컴">
            <a:extLst>
              <a:ext uri="{FF2B5EF4-FFF2-40B4-BE49-F238E27FC236}">
                <a16:creationId xmlns:a16="http://schemas.microsoft.com/office/drawing/2014/main" id="{0D541FAA-322A-4437-9956-CBE8190F3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t="42092" b="1255"/>
          <a:stretch/>
        </p:blipFill>
        <p:spPr bwMode="auto">
          <a:xfrm>
            <a:off x="-1" y="4706723"/>
            <a:ext cx="12801601" cy="514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81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1E397D-5B66-4EB5-B791-54FADE0C7942}"/>
              </a:ext>
            </a:extLst>
          </p:cNvPr>
          <p:cNvSpPr txBox="1"/>
          <p:nvPr/>
        </p:nvSpPr>
        <p:spPr>
          <a:xfrm>
            <a:off x="215900" y="319114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ZONING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93E5C3-1B2A-4D9D-8BA3-118951CE1741}"/>
              </a:ext>
            </a:extLst>
          </p:cNvPr>
          <p:cNvSpPr/>
          <p:nvPr/>
        </p:nvSpPr>
        <p:spPr>
          <a:xfrm>
            <a:off x="317500" y="1193800"/>
            <a:ext cx="7112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353E5-BAD9-4102-9D5B-E18BF488C18E}"/>
              </a:ext>
            </a:extLst>
          </p:cNvPr>
          <p:cNvSpPr txBox="1"/>
          <p:nvPr/>
        </p:nvSpPr>
        <p:spPr>
          <a:xfrm>
            <a:off x="215900" y="777900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  <a:cs typeface="Arial" panose="020B0604020202020204" pitchFamily="34" charset="0"/>
              </a:rPr>
              <a:t>Floor Plan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BB46D6-4A76-48BE-B91E-6837395B547E}"/>
              </a:ext>
            </a:extLst>
          </p:cNvPr>
          <p:cNvSpPr txBox="1"/>
          <p:nvPr/>
        </p:nvSpPr>
        <p:spPr>
          <a:xfrm>
            <a:off x="903091" y="8906555"/>
            <a:ext cx="10995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산넨자카</a:t>
            </a:r>
            <a:r>
              <a:rPr lang="en-US" altLang="ko-KR" sz="1600" dirty="0"/>
              <a:t>-</a:t>
            </a:r>
            <a:r>
              <a:rPr lang="ko-KR" altLang="en-US" sz="1600" dirty="0" err="1"/>
              <a:t>니넨자카의</a:t>
            </a:r>
            <a:r>
              <a:rPr lang="ko-KR" altLang="en-US" sz="1600" dirty="0"/>
              <a:t> 거리를 이동 경로에 따라 세부적인 거리를 표현하고 영상으로 시각화 시킬 예정이다</a:t>
            </a:r>
            <a:r>
              <a:rPr lang="en-US" altLang="ko-KR" sz="1600" dirty="0"/>
              <a:t>.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18DDAD6-7120-4C1F-9526-EA237633B7FF}"/>
              </a:ext>
            </a:extLst>
          </p:cNvPr>
          <p:cNvGrpSpPr/>
          <p:nvPr/>
        </p:nvGrpSpPr>
        <p:grpSpPr>
          <a:xfrm>
            <a:off x="-3069458" y="295380"/>
            <a:ext cx="14800315" cy="8986706"/>
            <a:chOff x="-3828907" y="356091"/>
            <a:chExt cx="14800315" cy="898670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F085A3E-3E66-443A-BFF5-76A17F465254}"/>
                </a:ext>
              </a:extLst>
            </p:cNvPr>
            <p:cNvGrpSpPr/>
            <p:nvPr/>
          </p:nvGrpSpPr>
          <p:grpSpPr>
            <a:xfrm>
              <a:off x="-3828907" y="356091"/>
              <a:ext cx="14732000" cy="8986706"/>
              <a:chOff x="-1605385" y="-83421"/>
              <a:chExt cx="15292356" cy="932853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37A2AAF-1A6D-461B-9A90-33176165017B}"/>
                  </a:ext>
                </a:extLst>
              </p:cNvPr>
              <p:cNvGrpSpPr/>
              <p:nvPr/>
            </p:nvGrpSpPr>
            <p:grpSpPr>
              <a:xfrm>
                <a:off x="-943429" y="-83421"/>
                <a:ext cx="14630400" cy="9328530"/>
                <a:chOff x="-914400" y="136335"/>
                <a:chExt cx="14630400" cy="9328530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AA02F9E-A3D8-4CCB-A35D-EE4A4FF6D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14400" y="136335"/>
                  <a:ext cx="14630400" cy="9328530"/>
                </a:xfrm>
                <a:prstGeom prst="rect">
                  <a:avLst/>
                </a:prstGeom>
              </p:spPr>
            </p:pic>
            <p:sp>
              <p:nvSpPr>
                <p:cNvPr id="27" name="이등변 삼각형 26">
                  <a:extLst>
                    <a:ext uri="{FF2B5EF4-FFF2-40B4-BE49-F238E27FC236}">
                      <a16:creationId xmlns:a16="http://schemas.microsoft.com/office/drawing/2014/main" id="{65F3A72E-BF92-4F79-9F0E-D06855CDCAB5}"/>
                    </a:ext>
                  </a:extLst>
                </p:cNvPr>
                <p:cNvSpPr/>
                <p:nvPr/>
              </p:nvSpPr>
              <p:spPr>
                <a:xfrm>
                  <a:off x="6325084" y="8783312"/>
                  <a:ext cx="171736" cy="148048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6FF3E6A-E38B-44F8-8ED5-D3867CFED302}"/>
                    </a:ext>
                  </a:extLst>
                </p:cNvPr>
                <p:cNvSpPr txBox="1"/>
                <p:nvPr/>
              </p:nvSpPr>
              <p:spPr>
                <a:xfrm>
                  <a:off x="6470523" y="8692629"/>
                  <a:ext cx="5193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/>
                    <a:t>ENT.</a:t>
                  </a: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4D841D5-F5D5-459C-A4D0-93428B9A7A94}"/>
                  </a:ext>
                </a:extLst>
              </p:cNvPr>
              <p:cNvGrpSpPr/>
              <p:nvPr/>
            </p:nvGrpSpPr>
            <p:grpSpPr>
              <a:xfrm>
                <a:off x="-1605385" y="1866405"/>
                <a:ext cx="11396827" cy="6600639"/>
                <a:chOff x="-1605385" y="1866405"/>
                <a:chExt cx="11396827" cy="6600639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AA3CBB-EEE3-49E2-9AD5-F2EFB75014D5}"/>
                    </a:ext>
                  </a:extLst>
                </p:cNvPr>
                <p:cNvSpPr txBox="1"/>
                <p:nvPr/>
              </p:nvSpPr>
              <p:spPr>
                <a:xfrm>
                  <a:off x="-1442100" y="4720595"/>
                  <a:ext cx="1099541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/>
                    <a:t>Moving Line</a:t>
                  </a:r>
                  <a:endParaRPr lang="ko-KR" altLang="en-US" sz="1600" b="1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C4E963B-96D8-4516-842C-4F268472D0E5}"/>
                    </a:ext>
                  </a:extLst>
                </p:cNvPr>
                <p:cNvSpPr txBox="1"/>
                <p:nvPr/>
              </p:nvSpPr>
              <p:spPr>
                <a:xfrm>
                  <a:off x="-1203975" y="4366906"/>
                  <a:ext cx="1099541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 err="1"/>
                    <a:t>Sannen-Zaka</a:t>
                  </a:r>
                  <a:r>
                    <a:rPr lang="en-US" altLang="ko-KR" sz="1600" b="1" dirty="0"/>
                    <a:t> Path</a:t>
                  </a:r>
                  <a:endParaRPr lang="ko-KR" altLang="en-US" sz="1600" b="1" dirty="0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5696994-C8ED-408A-B331-5F4828CD60A7}"/>
                    </a:ext>
                  </a:extLst>
                </p:cNvPr>
                <p:cNvSpPr/>
                <p:nvPr/>
              </p:nvSpPr>
              <p:spPr>
                <a:xfrm flipH="1" flipV="1">
                  <a:off x="3135703" y="4425903"/>
                  <a:ext cx="258662" cy="258661"/>
                </a:xfrm>
                <a:prstGeom prst="ellipse">
                  <a:avLst/>
                </a:prstGeom>
                <a:solidFill>
                  <a:srgbClr val="FEF5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3203502-5ED4-4EAE-ABA4-FC7AC541E829}"/>
                    </a:ext>
                  </a:extLst>
                </p:cNvPr>
                <p:cNvSpPr/>
                <p:nvPr/>
              </p:nvSpPr>
              <p:spPr>
                <a:xfrm flipH="1" flipV="1">
                  <a:off x="3135703" y="4778624"/>
                  <a:ext cx="258662" cy="25866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E61360-320B-45DB-B883-A58FED2BEB55}"/>
                    </a:ext>
                  </a:extLst>
                </p:cNvPr>
                <p:cNvSpPr txBox="1"/>
                <p:nvPr/>
              </p:nvSpPr>
              <p:spPr>
                <a:xfrm>
                  <a:off x="-1605385" y="5097397"/>
                  <a:ext cx="1099541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/>
                    <a:t>Building</a:t>
                  </a:r>
                  <a:endParaRPr lang="ko-KR" altLang="en-US" sz="1600" b="1" dirty="0"/>
                </a:p>
              </p:txBody>
            </p: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1E1D224C-0F59-490A-85B8-C8BAE69E631B}"/>
                    </a:ext>
                  </a:extLst>
                </p:cNvPr>
                <p:cNvSpPr/>
                <p:nvPr/>
              </p:nvSpPr>
              <p:spPr>
                <a:xfrm>
                  <a:off x="3089593" y="1950225"/>
                  <a:ext cx="3729384" cy="6516819"/>
                </a:xfrm>
                <a:custGeom>
                  <a:avLst/>
                  <a:gdLst>
                    <a:gd name="connsiteX0" fmla="*/ 3548878 w 3729384"/>
                    <a:gd name="connsiteY0" fmla="*/ 6516819 h 6516819"/>
                    <a:gd name="connsiteX1" fmla="*/ 3726678 w 3729384"/>
                    <a:gd name="connsiteY1" fmla="*/ 3189419 h 6516819"/>
                    <a:gd name="connsiteX2" fmla="*/ 3612378 w 3729384"/>
                    <a:gd name="connsiteY2" fmla="*/ 1589219 h 6516819"/>
                    <a:gd name="connsiteX3" fmla="*/ 3078978 w 3729384"/>
                    <a:gd name="connsiteY3" fmla="*/ 903419 h 6516819"/>
                    <a:gd name="connsiteX4" fmla="*/ 2532878 w 3729384"/>
                    <a:gd name="connsiteY4" fmla="*/ 535119 h 6516819"/>
                    <a:gd name="connsiteX5" fmla="*/ 1885178 w 3729384"/>
                    <a:gd name="connsiteY5" fmla="*/ 306519 h 6516819"/>
                    <a:gd name="connsiteX6" fmla="*/ 907278 w 3729384"/>
                    <a:gd name="connsiteY6" fmla="*/ 141419 h 6516819"/>
                    <a:gd name="connsiteX7" fmla="*/ 43678 w 3729384"/>
                    <a:gd name="connsiteY7" fmla="*/ 1719 h 6516819"/>
                    <a:gd name="connsiteX8" fmla="*/ 30978 w 3729384"/>
                    <a:gd name="connsiteY8" fmla="*/ 1719 h 6516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29384" h="6516819">
                      <a:moveTo>
                        <a:pt x="3548878" y="6516819"/>
                      </a:moveTo>
                      <a:cubicBezTo>
                        <a:pt x="3632486" y="5263752"/>
                        <a:pt x="3716095" y="4010686"/>
                        <a:pt x="3726678" y="3189419"/>
                      </a:cubicBezTo>
                      <a:cubicBezTo>
                        <a:pt x="3737261" y="2368152"/>
                        <a:pt x="3720328" y="1970219"/>
                        <a:pt x="3612378" y="1589219"/>
                      </a:cubicBezTo>
                      <a:cubicBezTo>
                        <a:pt x="3504428" y="1208219"/>
                        <a:pt x="3258895" y="1079102"/>
                        <a:pt x="3078978" y="903419"/>
                      </a:cubicBezTo>
                      <a:cubicBezTo>
                        <a:pt x="2899061" y="727736"/>
                        <a:pt x="2731845" y="634602"/>
                        <a:pt x="2532878" y="535119"/>
                      </a:cubicBezTo>
                      <a:cubicBezTo>
                        <a:pt x="2333911" y="435636"/>
                        <a:pt x="2156111" y="372136"/>
                        <a:pt x="1885178" y="306519"/>
                      </a:cubicBezTo>
                      <a:cubicBezTo>
                        <a:pt x="1614245" y="240902"/>
                        <a:pt x="907278" y="141419"/>
                        <a:pt x="907278" y="141419"/>
                      </a:cubicBezTo>
                      <a:lnTo>
                        <a:pt x="43678" y="1719"/>
                      </a:lnTo>
                      <a:cubicBezTo>
                        <a:pt x="-102372" y="-21564"/>
                        <a:pt x="177028" y="202802"/>
                        <a:pt x="30978" y="1719"/>
                      </a:cubicBezTo>
                    </a:path>
                  </a:pathLst>
                </a:custGeom>
                <a:noFill/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D704F4DB-FBCD-4C02-B863-2AB87FF0E221}"/>
                    </a:ext>
                  </a:extLst>
                </p:cNvPr>
                <p:cNvSpPr/>
                <p:nvPr/>
              </p:nvSpPr>
              <p:spPr>
                <a:xfrm rot="16835720">
                  <a:off x="2990533" y="1838416"/>
                  <a:ext cx="182880" cy="238857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16171FD-D89E-43CA-8BA0-110BDF221DDE}"/>
                    </a:ext>
                  </a:extLst>
                </p:cNvPr>
                <p:cNvSpPr/>
                <p:nvPr/>
              </p:nvSpPr>
              <p:spPr>
                <a:xfrm flipH="1" flipV="1">
                  <a:off x="3141309" y="5133850"/>
                  <a:ext cx="258662" cy="2586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63" name="Picture 8" descr="교토 산넨자카 니넨자카 정보 및 후기 | 트립닷컴">
              <a:extLst>
                <a:ext uri="{FF2B5EF4-FFF2-40B4-BE49-F238E27FC236}">
                  <a16:creationId xmlns:a16="http://schemas.microsoft.com/office/drawing/2014/main" id="{4BA42174-F719-44EA-B16B-CFD5560FD8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60"/>
            <a:stretch/>
          </p:blipFill>
          <p:spPr bwMode="auto">
            <a:xfrm>
              <a:off x="6367272" y="1553113"/>
              <a:ext cx="4604136" cy="307181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1570F9E-BD45-4CF3-BA6F-A498146A217C}"/>
                </a:ext>
              </a:extLst>
            </p:cNvPr>
            <p:cNvCxnSpPr>
              <a:stCxn id="12" idx="5"/>
              <a:endCxn id="63" idx="2"/>
            </p:cNvCxnSpPr>
            <p:nvPr/>
          </p:nvCxnSpPr>
          <p:spPr>
            <a:xfrm>
              <a:off x="2510132" y="2610506"/>
              <a:ext cx="3857140" cy="478512"/>
            </a:xfrm>
            <a:prstGeom prst="line">
              <a:avLst/>
            </a:prstGeom>
            <a:ln w="34925">
              <a:solidFill>
                <a:schemeClr val="accent1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ADA56BB-55E1-4F7F-8EA4-66DBDD37B34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205858" y="6771905"/>
              <a:ext cx="2168769" cy="58686"/>
            </a:xfrm>
            <a:prstGeom prst="line">
              <a:avLst/>
            </a:prstGeom>
            <a:ln w="34925">
              <a:solidFill>
                <a:schemeClr val="accent1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7B0F9CF0-D1C2-4B3B-8F93-7522689DF1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6" r="9847"/>
            <a:stretch/>
          </p:blipFill>
          <p:spPr bwMode="auto">
            <a:xfrm>
              <a:off x="6374627" y="5243290"/>
              <a:ext cx="4528466" cy="3057230"/>
            </a:xfrm>
            <a:prstGeom prst="ellipse">
              <a:avLst/>
            </a:prstGeom>
            <a:ln w="63500" cap="rnd">
              <a:noFill/>
            </a:ln>
            <a:effectLst>
              <a:softEdge rad="12700"/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066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1E397D-5B66-4EB5-B791-54FADE0C7942}"/>
              </a:ext>
            </a:extLst>
          </p:cNvPr>
          <p:cNvSpPr txBox="1"/>
          <p:nvPr/>
        </p:nvSpPr>
        <p:spPr>
          <a:xfrm>
            <a:off x="215900" y="319114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ZONING</a:t>
            </a:r>
          </a:p>
        </p:txBody>
      </p:sp>
      <p:pic>
        <p:nvPicPr>
          <p:cNvPr id="8" name="그림 7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C0CEF41B-7CAD-47D7-B522-56FEF38DD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00" b="90696" l="9985" r="89990">
                        <a14:foregroundMark x1="53818" y1="90049" x2="53818" y2="90049"/>
                        <a14:foregroundMark x1="28664" y1="55138" x2="35655" y2="62540"/>
                        <a14:foregroundMark x1="35655" y1="62540" x2="27503" y2="52427"/>
                        <a14:foregroundMark x1="27503" y1="52427" x2="34933" y2="64361"/>
                        <a14:foregroundMark x1="34933" y1="64361" x2="38777" y2="62621"/>
                        <a14:foregroundMark x1="38777" y1="62621" x2="32172" y2="56068"/>
                        <a14:foregroundMark x1="32172" y1="56068" x2="34365" y2="59223"/>
                        <a14:foregroundMark x1="37642" y1="67193" x2="43705" y2="76942"/>
                        <a14:foregroundMark x1="43705" y1="76942" x2="41821" y2="69822"/>
                        <a14:foregroundMark x1="46078" y1="16545" x2="54101" y2="9911"/>
                        <a14:foregroundMark x1="53922" y1="10422" x2="58566" y2="12015"/>
                        <a14:foregroundMark x1="64311" y1="17342" x2="69298" y2="21966"/>
                        <a14:backgroundMark x1="20485" y1="46885" x2="20485" y2="46885"/>
                        <a14:backgroundMark x1="19788" y1="44862" x2="23271" y2="48341"/>
                        <a14:backgroundMark x1="20227" y1="43851" x2="34133" y2="65210"/>
                        <a14:backgroundMark x1="34133" y1="65210" x2="22368" y2="48665"/>
                        <a14:backgroundMark x1="33720" y1="64523" x2="51754" y2="89239"/>
                        <a14:backgroundMark x1="51754" y1="89239" x2="48220" y2="83981"/>
                        <a14:backgroundMark x1="57921" y1="10477" x2="69763" y2="22249"/>
                        <a14:backgroundMark x1="57792" y1="10275" x2="57792" y2="10275"/>
                        <a14:backgroundMark x1="58282" y1="10761" x2="63622" y2="16100"/>
                        <a14:backgroundMark x1="58282" y1="11327" x2="58695" y2="11974"/>
                        <a14:backgroundMark x1="50955" y1="88147" x2="53896" y2="91788"/>
                        <a14:backgroundMark x1="53896" y1="91788" x2="51084" y2="88430"/>
                        <a14:backgroundMark x1="35294" y1="66303" x2="37074" y2="69013"/>
                        <a14:backgroundMark x1="57379" y1="11044" x2="58798" y2="12257"/>
                        <a14:backgroundMark x1="54799" y1="8778" x2="56398" y2="10032"/>
                        <a14:backgroundMark x1="53999" y1="9709" x2="53431" y2="9992"/>
                        <a14:backgroundMark x1="46104" y1="15089" x2="46104" y2="17071"/>
                        <a14:backgroundMark x1="63158" y1="15979" x2="64319" y2="16950"/>
                        <a14:backgroundMark x1="63700" y1="16383" x2="67389" y2="19660"/>
                        <a14:backgroundMark x1="62203" y1="15008" x2="65506" y2="17961"/>
                        <a14:backgroundMark x1="65506" y1="17961" x2="64164" y2="16869"/>
                        <a14:backgroundMark x1="88249" y1="37100" x2="62991" y2="76711"/>
                        <a14:backgroundMark x1="62991" y1="76711" x2="71358" y2="64642"/>
                        <a14:backgroundMark x1="71358" y1="64642" x2="65754" y2="75253"/>
                        <a14:backgroundMark x1="65754" y1="75253" x2="63171" y2="77724"/>
                        <a14:backgroundMark x1="63171" y1="77724" x2="54236" y2="90968"/>
                        <a14:backgroundMark x1="55656" y1="90320" x2="55501" y2="89469"/>
                        <a14:backgroundMark x1="63094" y1="77481" x2="56741" y2="86067"/>
                        <a14:backgroundMark x1="56741" y1="86067" x2="55449" y2="89510"/>
                        <a14:backgroundMark x1="55449" y1="89510" x2="60950" y2="79465"/>
                        <a14:backgroundMark x1="60950" y1="79465" x2="58032" y2="85338"/>
                        <a14:backgroundMark x1="58032" y1="85338" x2="61803" y2="78453"/>
                        <a14:backgroundMark x1="61803" y1="78453" x2="57309" y2="86067"/>
                        <a14:backgroundMark x1="57309" y1="86067" x2="61725" y2="80316"/>
                        <a14:backgroundMark x1="61725" y1="80316" x2="55708" y2="92548"/>
                        <a14:backgroundMark x1="55708" y1="92548" x2="55785" y2="89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6800" y="-405691"/>
            <a:ext cx="18897600" cy="12049352"/>
          </a:xfrm>
          <a:prstGeom prst="rect">
            <a:avLst/>
          </a:prstGeom>
        </p:spPr>
      </p:pic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3E700E3-45F5-4B0F-9B7A-90661DA3BA70}"/>
              </a:ext>
            </a:extLst>
          </p:cNvPr>
          <p:cNvSpPr/>
          <p:nvPr/>
        </p:nvSpPr>
        <p:spPr>
          <a:xfrm>
            <a:off x="4526663" y="1228262"/>
            <a:ext cx="4730864" cy="6494882"/>
          </a:xfrm>
          <a:custGeom>
            <a:avLst/>
            <a:gdLst>
              <a:gd name="connsiteX0" fmla="*/ 0 w 4262706"/>
              <a:gd name="connsiteY0" fmla="*/ 5852160 h 5852160"/>
              <a:gd name="connsiteX1" fmla="*/ 1569720 w 4262706"/>
              <a:gd name="connsiteY1" fmla="*/ 4739640 h 5852160"/>
              <a:gd name="connsiteX2" fmla="*/ 2971800 w 4262706"/>
              <a:gd name="connsiteY2" fmla="*/ 3710940 h 5852160"/>
              <a:gd name="connsiteX3" fmla="*/ 3665220 w 4262706"/>
              <a:gd name="connsiteY3" fmla="*/ 3093720 h 5852160"/>
              <a:gd name="connsiteX4" fmla="*/ 4221480 w 4262706"/>
              <a:gd name="connsiteY4" fmla="*/ 2430780 h 5852160"/>
              <a:gd name="connsiteX5" fmla="*/ 4191000 w 4262706"/>
              <a:gd name="connsiteY5" fmla="*/ 1737360 h 5852160"/>
              <a:gd name="connsiteX6" fmla="*/ 3947160 w 4262706"/>
              <a:gd name="connsiteY6" fmla="*/ 1249680 h 5852160"/>
              <a:gd name="connsiteX7" fmla="*/ 3253740 w 4262706"/>
              <a:gd name="connsiteY7" fmla="*/ 609600 h 5852160"/>
              <a:gd name="connsiteX8" fmla="*/ 2567940 w 4262706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2706" h="5852160">
                <a:moveTo>
                  <a:pt x="0" y="5852160"/>
                </a:moveTo>
                <a:lnTo>
                  <a:pt x="1569720" y="4739640"/>
                </a:lnTo>
                <a:cubicBezTo>
                  <a:pt x="2065020" y="4382770"/>
                  <a:pt x="2622550" y="3985260"/>
                  <a:pt x="2971800" y="3710940"/>
                </a:cubicBezTo>
                <a:cubicBezTo>
                  <a:pt x="3321050" y="3436620"/>
                  <a:pt x="3456940" y="3307080"/>
                  <a:pt x="3665220" y="3093720"/>
                </a:cubicBezTo>
                <a:cubicBezTo>
                  <a:pt x="3873500" y="2880360"/>
                  <a:pt x="4133850" y="2656840"/>
                  <a:pt x="4221480" y="2430780"/>
                </a:cubicBezTo>
                <a:cubicBezTo>
                  <a:pt x="4309110" y="2204720"/>
                  <a:pt x="4236720" y="1934210"/>
                  <a:pt x="4191000" y="1737360"/>
                </a:cubicBezTo>
                <a:cubicBezTo>
                  <a:pt x="4145280" y="1540510"/>
                  <a:pt x="4103370" y="1437640"/>
                  <a:pt x="3947160" y="1249680"/>
                </a:cubicBezTo>
                <a:cubicBezTo>
                  <a:pt x="3790950" y="1061720"/>
                  <a:pt x="3483610" y="817880"/>
                  <a:pt x="3253740" y="609600"/>
                </a:cubicBezTo>
                <a:cubicBezTo>
                  <a:pt x="3023870" y="401320"/>
                  <a:pt x="2795905" y="200660"/>
                  <a:pt x="256794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CF544EB-BED6-48C4-981B-928CDCDD7B92}"/>
              </a:ext>
            </a:extLst>
          </p:cNvPr>
          <p:cNvSpPr/>
          <p:nvPr/>
        </p:nvSpPr>
        <p:spPr>
          <a:xfrm rot="18848671">
            <a:off x="7345436" y="1161130"/>
            <a:ext cx="190603" cy="26674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93E5C3-1B2A-4D9D-8BA3-118951CE1741}"/>
              </a:ext>
            </a:extLst>
          </p:cNvPr>
          <p:cNvSpPr/>
          <p:nvPr/>
        </p:nvSpPr>
        <p:spPr>
          <a:xfrm>
            <a:off x="317500" y="1193800"/>
            <a:ext cx="7112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353E5-BAD9-4102-9D5B-E18BF488C18E}"/>
              </a:ext>
            </a:extLst>
          </p:cNvPr>
          <p:cNvSpPr txBox="1"/>
          <p:nvPr/>
        </p:nvSpPr>
        <p:spPr>
          <a:xfrm>
            <a:off x="215900" y="777900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  <a:cs typeface="Arial" panose="020B0604020202020204" pitchFamily="34" charset="0"/>
              </a:rPr>
              <a:t>Isometric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69BEDF5-8A42-43EC-A361-0BA26875E780}"/>
              </a:ext>
            </a:extLst>
          </p:cNvPr>
          <p:cNvGrpSpPr/>
          <p:nvPr/>
        </p:nvGrpSpPr>
        <p:grpSpPr>
          <a:xfrm>
            <a:off x="-3062256" y="3094081"/>
            <a:ext cx="11861459" cy="1056345"/>
            <a:chOff x="-1576356" y="4599362"/>
            <a:chExt cx="11861459" cy="105634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A9A89EE-6055-4DB8-AB36-B4A2FE7FB1BF}"/>
                </a:ext>
              </a:extLst>
            </p:cNvPr>
            <p:cNvSpPr txBox="1"/>
            <p:nvPr/>
          </p:nvSpPr>
          <p:spPr>
            <a:xfrm>
              <a:off x="-1413071" y="4940351"/>
              <a:ext cx="1099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Moving Line</a:t>
              </a:r>
              <a:endParaRPr lang="ko-KR" altLang="en-US" sz="16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5E9A3E-CDD7-4F5E-B641-8F8A6281972E}"/>
                </a:ext>
              </a:extLst>
            </p:cNvPr>
            <p:cNvSpPr txBox="1"/>
            <p:nvPr/>
          </p:nvSpPr>
          <p:spPr>
            <a:xfrm>
              <a:off x="-710314" y="4599362"/>
              <a:ext cx="1099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/>
                <a:t>Nienezaka-Sannen-Zaka</a:t>
              </a:r>
              <a:r>
                <a:rPr lang="en-US" altLang="ko-KR" sz="1600" b="1" dirty="0"/>
                <a:t> Path</a:t>
              </a:r>
              <a:endParaRPr lang="ko-KR" altLang="en-US" sz="1600" b="1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F61AA92-B6EE-4AB3-9604-C01C3780D6DB}"/>
                </a:ext>
              </a:extLst>
            </p:cNvPr>
            <p:cNvSpPr/>
            <p:nvPr/>
          </p:nvSpPr>
          <p:spPr>
            <a:xfrm flipH="1" flipV="1">
              <a:off x="3164732" y="4645659"/>
              <a:ext cx="258662" cy="258661"/>
            </a:xfrm>
            <a:prstGeom prst="ellipse">
              <a:avLst/>
            </a:prstGeom>
            <a:solidFill>
              <a:srgbClr val="FEF5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78D200D-1858-4BEC-A1A1-D69D34E31B64}"/>
                </a:ext>
              </a:extLst>
            </p:cNvPr>
            <p:cNvSpPr/>
            <p:nvPr/>
          </p:nvSpPr>
          <p:spPr>
            <a:xfrm flipH="1" flipV="1">
              <a:off x="3164732" y="4998380"/>
              <a:ext cx="258662" cy="2586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3D1272-0530-4B29-8A1D-C85467490301}"/>
                </a:ext>
              </a:extLst>
            </p:cNvPr>
            <p:cNvSpPr txBox="1"/>
            <p:nvPr/>
          </p:nvSpPr>
          <p:spPr>
            <a:xfrm>
              <a:off x="-1576356" y="5317153"/>
              <a:ext cx="1099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Building</a:t>
              </a:r>
              <a:endParaRPr lang="ko-KR" altLang="en-US" sz="1600" b="1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0FE948C-24DE-46E4-B5E0-FD6FA1FE1EC7}"/>
                </a:ext>
              </a:extLst>
            </p:cNvPr>
            <p:cNvSpPr/>
            <p:nvPr/>
          </p:nvSpPr>
          <p:spPr>
            <a:xfrm flipH="1" flipV="1">
              <a:off x="3170338" y="5353606"/>
              <a:ext cx="258662" cy="2586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B89598D7-4EAE-47F9-9E35-245D887A6AAD}"/>
              </a:ext>
            </a:extLst>
          </p:cNvPr>
          <p:cNvSpPr/>
          <p:nvPr/>
        </p:nvSpPr>
        <p:spPr>
          <a:xfrm rot="3041036">
            <a:off x="4278772" y="7744156"/>
            <a:ext cx="171736" cy="1480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D32E37-03A0-484B-BB03-6B1980B13850}"/>
              </a:ext>
            </a:extLst>
          </p:cNvPr>
          <p:cNvSpPr txBox="1"/>
          <p:nvPr/>
        </p:nvSpPr>
        <p:spPr>
          <a:xfrm>
            <a:off x="3754349" y="7762238"/>
            <a:ext cx="519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ENT.</a:t>
            </a:r>
          </a:p>
        </p:txBody>
      </p:sp>
    </p:spTree>
    <p:extLst>
      <p:ext uri="{BB962C8B-B14F-4D97-AF65-F5344CB8AC3E}">
        <p14:creationId xmlns:p14="http://schemas.microsoft.com/office/powerpoint/2010/main" val="220557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83E217D-FCE1-48D8-9851-B1AB3A746428}"/>
              </a:ext>
            </a:extLst>
          </p:cNvPr>
          <p:cNvSpPr txBox="1"/>
          <p:nvPr/>
        </p:nvSpPr>
        <p:spPr>
          <a:xfrm>
            <a:off x="215900" y="319114"/>
            <a:ext cx="4114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REFERENCE IMAGE</a:t>
            </a:r>
          </a:p>
          <a:p>
            <a:r>
              <a:rPr lang="ko-KR" altLang="en-US" dirty="0"/>
              <a:t>참고 이미지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09660F-C39F-4F31-A0BC-F1E9F9D97AD6}"/>
              </a:ext>
            </a:extLst>
          </p:cNvPr>
          <p:cNvSpPr/>
          <p:nvPr/>
        </p:nvSpPr>
        <p:spPr>
          <a:xfrm>
            <a:off x="317500" y="1193800"/>
            <a:ext cx="7112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6CA9A-66B1-4D36-9E7C-D320D636DD9C}"/>
              </a:ext>
            </a:extLst>
          </p:cNvPr>
          <p:cNvSpPr txBox="1"/>
          <p:nvPr/>
        </p:nvSpPr>
        <p:spPr>
          <a:xfrm>
            <a:off x="1754226" y="1059000"/>
            <a:ext cx="11026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교토의 옛 정취를 느낄 수 있는 </a:t>
            </a:r>
            <a:r>
              <a:rPr lang="ko-KR" altLang="en-US" sz="1600" dirty="0" err="1"/>
              <a:t>니넨자카</a:t>
            </a:r>
            <a:r>
              <a:rPr lang="en-US" altLang="ko-KR" sz="1600" dirty="0"/>
              <a:t>-</a:t>
            </a:r>
            <a:r>
              <a:rPr lang="ko-KR" altLang="en-US" sz="1600" dirty="0" err="1"/>
              <a:t>산넨자카</a:t>
            </a:r>
            <a:r>
              <a:rPr lang="ko-KR" altLang="en-US" sz="1600" dirty="0"/>
              <a:t> 거리 사진이다</a:t>
            </a:r>
            <a:r>
              <a:rPr lang="en-US" altLang="ko-KR" sz="1600" dirty="0"/>
              <a:t>.</a:t>
            </a:r>
          </a:p>
          <a:p>
            <a:pPr algn="r"/>
            <a:r>
              <a:rPr lang="ko-KR" altLang="en-US" sz="1600" dirty="0"/>
              <a:t>이와 같이 일본식 전통 가옥과 탑 오브젝트를 찾아 구현하고 일본을 대표하는 벚꽃나무를 넣음으로써</a:t>
            </a:r>
            <a:r>
              <a:rPr lang="en-US" altLang="ko-KR" sz="1600" dirty="0"/>
              <a:t>,</a:t>
            </a:r>
          </a:p>
          <a:p>
            <a:pPr algn="r"/>
            <a:r>
              <a:rPr lang="ko-KR" altLang="en-US" sz="1600" dirty="0"/>
              <a:t>일본 교토의 거리와 최대한 비슷한 느낌 연출을 목적으로 한다</a:t>
            </a:r>
            <a:r>
              <a:rPr lang="en-US" altLang="ko-KR" sz="16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2AC185-027A-4C6B-A318-4BC1268B2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17314" r="2480" b="3217"/>
          <a:stretch/>
        </p:blipFill>
        <p:spPr bwMode="auto">
          <a:xfrm>
            <a:off x="6255097" y="5471623"/>
            <a:ext cx="6550669" cy="419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36BB141-4CA5-446B-ACEE-FCAC37ADA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6" r="9847"/>
          <a:stretch/>
        </p:blipFill>
        <p:spPr bwMode="auto">
          <a:xfrm>
            <a:off x="-13303" y="5320232"/>
            <a:ext cx="6442686" cy="434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45BA7F-DF8C-448F-9B09-BB817DD61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4232" b="18261"/>
          <a:stretch/>
        </p:blipFill>
        <p:spPr bwMode="auto">
          <a:xfrm>
            <a:off x="0" y="1876425"/>
            <a:ext cx="6429383" cy="379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xcursions d&amp;#39;une journée de Kyoto | GetYourGuide">
            <a:extLst>
              <a:ext uri="{FF2B5EF4-FFF2-40B4-BE49-F238E27FC236}">
                <a16:creationId xmlns:a16="http://schemas.microsoft.com/office/drawing/2014/main" id="{0608780E-CE43-4004-93C6-9088EA059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/>
          <a:stretch/>
        </p:blipFill>
        <p:spPr bwMode="auto">
          <a:xfrm>
            <a:off x="6442686" y="1889997"/>
            <a:ext cx="6361192" cy="378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72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83E217D-FCE1-48D8-9851-B1AB3A746428}"/>
              </a:ext>
            </a:extLst>
          </p:cNvPr>
          <p:cNvSpPr txBox="1"/>
          <p:nvPr/>
        </p:nvSpPr>
        <p:spPr>
          <a:xfrm>
            <a:off x="215900" y="319114"/>
            <a:ext cx="4114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REFERENCE IMAGE</a:t>
            </a:r>
          </a:p>
          <a:p>
            <a:r>
              <a:rPr lang="ko-KR" altLang="en-US" dirty="0"/>
              <a:t>참고 이미지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09660F-C39F-4F31-A0BC-F1E9F9D97AD6}"/>
              </a:ext>
            </a:extLst>
          </p:cNvPr>
          <p:cNvSpPr/>
          <p:nvPr/>
        </p:nvSpPr>
        <p:spPr>
          <a:xfrm>
            <a:off x="317500" y="1193800"/>
            <a:ext cx="7112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E1EC3E-B31D-4B3E-88E4-0724614DB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3" r="1659"/>
          <a:stretch/>
        </p:blipFill>
        <p:spPr bwMode="auto">
          <a:xfrm>
            <a:off x="0" y="1573067"/>
            <a:ext cx="12801600" cy="80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6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83E217D-FCE1-48D8-9851-B1AB3A746428}"/>
              </a:ext>
            </a:extLst>
          </p:cNvPr>
          <p:cNvSpPr txBox="1"/>
          <p:nvPr/>
        </p:nvSpPr>
        <p:spPr>
          <a:xfrm>
            <a:off x="215900" y="319114"/>
            <a:ext cx="4114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REFERENCE IMAGE</a:t>
            </a:r>
          </a:p>
          <a:p>
            <a:r>
              <a:rPr lang="ko-KR" altLang="en-US" dirty="0"/>
              <a:t>참고 이미지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09660F-C39F-4F31-A0BC-F1E9F9D97AD6}"/>
              </a:ext>
            </a:extLst>
          </p:cNvPr>
          <p:cNvSpPr/>
          <p:nvPr/>
        </p:nvSpPr>
        <p:spPr>
          <a:xfrm>
            <a:off x="317500" y="1193800"/>
            <a:ext cx="7112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오사카 &amp;#39;맛&amp;#39; 기행-교토 산넨자카↔기요미즈데라 (19)">
            <a:extLst>
              <a:ext uri="{FF2B5EF4-FFF2-40B4-BE49-F238E27FC236}">
                <a16:creationId xmlns:a16="http://schemas.microsoft.com/office/drawing/2014/main" id="{7780952E-E068-46D9-B170-BF27601E4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r="5977"/>
          <a:stretch/>
        </p:blipFill>
        <p:spPr bwMode="auto">
          <a:xfrm>
            <a:off x="0" y="1420667"/>
            <a:ext cx="12801600" cy="81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59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919</TotalTime>
  <Words>375</Words>
  <Application>Microsoft Office PowerPoint</Application>
  <PresentationFormat>A3 용지(297x420mm)</PresentationFormat>
  <Paragraphs>70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Arial</vt:lpstr>
      <vt:lpstr>Calibri</vt:lpstr>
      <vt:lpstr>맑은 고딕</vt:lpstr>
      <vt:lpstr>Calibri Light</vt:lpstr>
      <vt:lpstr>-apple-system</vt:lpstr>
      <vt:lpstr>Wingdings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943</cp:lastModifiedBy>
  <cp:revision>106</cp:revision>
  <dcterms:created xsi:type="dcterms:W3CDTF">2021-05-10T15:41:05Z</dcterms:created>
  <dcterms:modified xsi:type="dcterms:W3CDTF">2021-06-04T06:50:34Z</dcterms:modified>
</cp:coreProperties>
</file>